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8" r:id="rId3"/>
    <p:sldId id="277" r:id="rId4"/>
    <p:sldId id="259" r:id="rId5"/>
    <p:sldId id="260" r:id="rId6"/>
    <p:sldId id="261" r:id="rId7"/>
    <p:sldId id="287" r:id="rId8"/>
    <p:sldId id="264" r:id="rId9"/>
    <p:sldId id="278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79" r:id="rId18"/>
    <p:sldId id="270" r:id="rId19"/>
    <p:sldId id="271" r:id="rId20"/>
    <p:sldId id="281" r:id="rId21"/>
    <p:sldId id="273" r:id="rId22"/>
    <p:sldId id="274" r:id="rId23"/>
    <p:sldId id="272" r:id="rId24"/>
    <p:sldId id="282" r:id="rId25"/>
    <p:sldId id="283" r:id="rId26"/>
    <p:sldId id="284" r:id="rId27"/>
    <p:sldId id="285" r:id="rId28"/>
    <p:sldId id="288" r:id="rId29"/>
    <p:sldId id="280" r:id="rId30"/>
    <p:sldId id="275" r:id="rId31"/>
    <p:sldId id="286" r:id="rId32"/>
    <p:sldId id="276" r:id="rId33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D58C"/>
    <a:srgbClr val="8CE072"/>
    <a:srgbClr val="A1E68C"/>
    <a:srgbClr val="33CC33"/>
    <a:srgbClr val="B5CD85"/>
    <a:srgbClr val="F1F6F0"/>
    <a:srgbClr val="D0E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8" autoAdjust="0"/>
    <p:restoredTop sz="94633" autoAdjust="0"/>
  </p:normalViewPr>
  <p:slideViewPr>
    <p:cSldViewPr>
      <p:cViewPr>
        <p:scale>
          <a:sx n="75" d="100"/>
          <a:sy n="75" d="100"/>
        </p:scale>
        <p:origin x="-58" y="-6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C3E56-F4AE-4AF2-A475-9037E1432873}" type="datetimeFigureOut">
              <a:rPr lang="zh-TW" altLang="en-US" smtClean="0"/>
              <a:t>2020/4/29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15ADE-A2EE-4A44-9838-9B7BC8C93A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120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97044-2A3C-47E1-BACC-B1A582A3A784}" type="datetimeFigureOut">
              <a:rPr lang="zh-TW" altLang="en-US" smtClean="0"/>
              <a:t>2020/4/29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07CFD-EDAB-410F-A4CB-1D9A19925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454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686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474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D366-9CE9-41BE-AFC6-A0D38ED2D122}" type="datetime1">
              <a:rPr lang="zh-TW" altLang="en-US" smtClean="0"/>
              <a:t>2020/4/29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2DD6-5AC4-48D1-9059-0ADE39B9731F}" type="datetime1">
              <a:rPr lang="zh-TW" altLang="en-US" smtClean="0"/>
              <a:t>2020/4/29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1EBC-3240-4F35-B055-3E0106FE8742}" type="datetime1">
              <a:rPr lang="zh-TW" altLang="en-US" smtClean="0"/>
              <a:t>2020/4/29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167F-DDE1-496E-B1F2-12E69773F7A5}" type="datetime1">
              <a:rPr lang="zh-TW" altLang="en-US" smtClean="0"/>
              <a:t>2020/4/29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6A96-5236-4A72-B943-E110151EE21D}" type="datetime1">
              <a:rPr lang="zh-TW" altLang="en-US" smtClean="0"/>
              <a:t>2020/4/29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D1D3B-9E62-499D-A357-EE95D2D3703B}" type="datetime1">
              <a:rPr lang="zh-TW" altLang="en-US" smtClean="0"/>
              <a:t>2020/4/29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38726-BB14-4686-9D77-70A232BE64A3}" type="datetime1">
              <a:rPr lang="zh-TW" altLang="en-US" smtClean="0"/>
              <a:t>2020/4/29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9DA96-D2FF-4E6C-A899-D3407FFBBE67}" type="datetime1">
              <a:rPr lang="zh-TW" altLang="en-US" smtClean="0"/>
              <a:t>2020/4/29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3A05-87BD-4C0D-A46B-95A872A43D68}" type="datetime1">
              <a:rPr lang="zh-TW" altLang="en-US" smtClean="0"/>
              <a:t>2020/4/29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A8F-5595-4CAF-807E-0AF94626B36C}" type="datetime1">
              <a:rPr lang="zh-TW" altLang="en-US" smtClean="0"/>
              <a:t>2020/4/29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9FEF3-770C-4203-AE17-605E590633A2}" type="datetime1">
              <a:rPr lang="zh-TW" altLang="en-US" smtClean="0"/>
              <a:t>2020/4/29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91D5B-05DF-4111-859B-ADC493D91A6B}" type="datetime1">
              <a:rPr lang="zh-TW" altLang="en-US" smtClean="0"/>
              <a:t>2020/4/29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uhewa.github.io/project_travel_be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004048" y="1201989"/>
            <a:ext cx="388843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網頁程式設計</a:t>
            </a:r>
            <a:endParaRPr lang="en-US" altLang="zh-TW" sz="32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期中專題報告</a:t>
            </a:r>
            <a:endParaRPr lang="en-US" altLang="zh-TW" sz="20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車輛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蕭合原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105440029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企劃及設計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機械四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王羽合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105307004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實作及報告</a:t>
            </a:r>
            <a:endParaRPr lang="zh-TW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31" name="Picture 7" descr="C:\Users\win\Desktop\網頁設計專題-Travelbee\logo\LOGO_header_02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45" y="1275606"/>
            <a:ext cx="3462263" cy="2505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463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3111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5W1H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7026282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依據前述之背景及需求（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Why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），接下來會分別簡述以下架構：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提供服務（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需求客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Who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運作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時機（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When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運作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場合（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Where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如何提供服務（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How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10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 descr="C:\Users\win\Desktop\網頁設計專題-Travelbee\PPT\noun_Planning_691125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4"/>
          <a:stretch/>
        </p:blipFill>
        <p:spPr bwMode="auto">
          <a:xfrm>
            <a:off x="6156176" y="2559528"/>
            <a:ext cx="1643776" cy="142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48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4982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提供服務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47868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讓客戶的出遊計畫委託他人（以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代稱）安排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節省客戶的規劃時間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讓受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委託者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）賺取外快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11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75" name="Picture 3" descr="C:\Users\win\Desktop\網頁設計專題-Travelbee\logo\LOGO_bee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56" y="2536621"/>
            <a:ext cx="1011238" cy="104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18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4913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客群（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Who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56493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本專題網站欲吸引以下兩者：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客群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：想出遊但是「不想花時間安排」者（客戶）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客群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：願意「以規劃行程賺取外快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」者（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12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636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5040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運作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時機（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When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4480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本專題網站運作時機之切入點：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「旅遊規劃」的需求出現時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「以規劃行程賺取外快」的意願出現時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能夠媒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合上述兩者時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13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51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511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）運作場合（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Where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6070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一切注冊、媒合、交易及評價等行為皆在本專題網站上完成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14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098" name="Picture 2" descr="C:\Users\win\Desktop\網頁設計專題-Travelbee\PPT\noun_User_16838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17"/>
          <a:stretch/>
        </p:blipFill>
        <p:spPr bwMode="auto">
          <a:xfrm>
            <a:off x="3466190" y="2537793"/>
            <a:ext cx="1656184" cy="138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）如何提供服務（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How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66864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如何吸引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：以營造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出「交由他人規劃亦能</a:t>
            </a:r>
            <a:r>
              <a:rPr lang="zh-TW" altLang="en-US" sz="16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安心舒適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」的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安全感為目標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如何媒合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：依據專題的「節省時間」精神，朝「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快速配對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」前進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：致力於建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構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趨於</a:t>
            </a:r>
            <a:r>
              <a:rPr lang="zh-TW" altLang="en-US" sz="16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公平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的交易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模式」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15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84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11560" y="483518"/>
            <a:ext cx="5472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使用情境流程圖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（如圖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16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123728" y="4803998"/>
            <a:ext cx="5856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、客戶對於網站功能之使用情境流程圖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※ 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以「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」代稱「安排行程者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」）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C:\Users\win\Desktop\網頁設計專題-Travelbee\Work flow\work flow_02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15566"/>
            <a:ext cx="7772341" cy="382920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60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三、視覺發想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17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蜜蜂形象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主視覺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圖及配色選擇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68596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221597" y="26555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37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三、視覺發想：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蜜蜂形象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452399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設計參照圖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蜜蜂：會以舞蹈形式向其他夥伴傳遞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   可採蜜處的訊息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本專題依此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延伸為「規劃行程者」</a:t>
            </a:r>
            <a:endParaRPr lang="en-US" altLang="zh-TW" sz="16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期許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能替客戶挖掘旅遊資訊的「甜蜜點」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18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46" name="Picture 2" descr="C:\Users\win\Desktop\網頁設計專題-Travelbee\logo\LOGO_header_02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649051"/>
            <a:ext cx="2670175" cy="19319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win\Desktop\網頁設計專題-Travelbee\icon\A12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939902"/>
            <a:ext cx="840864" cy="8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6444208" y="3581038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、主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366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03822" y="769720"/>
            <a:ext cx="4416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三、視覺發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視覺圖及配色選擇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03628" y="1491630"/>
            <a:ext cx="458330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主視覺圖片：選用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清新自然的風景照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  用以營造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6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秘境遊歷」的探索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（如圖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所示）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配色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（如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所示）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）主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色彩：以茂盛卻又清新的</a:t>
            </a:r>
            <a:r>
              <a:rPr lang="zh-TW" altLang="en-US" sz="12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為主，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  意義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2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枝葉茂盛，必有蜜點</a:t>
            </a:r>
            <a:r>
              <a:rPr lang="zh-TW" altLang="en-US" sz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12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）字體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色：使用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深灰色以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避免對比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過高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）背景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色：使用淡淡的米黃色顯示出「旅遊的清新感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19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170" name="Picture 2" descr="C:\Users\win\Desktop\網頁設計專題-Travelbee\icon\A06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529" y="843558"/>
            <a:ext cx="3361539" cy="209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5763218" y="4516887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主要色彩搭配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52324" y="2912045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、主視覺圖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C:\Users\win\Desktop\網頁設計專題-Travelbee\Color\主色票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528" y="3219822"/>
            <a:ext cx="3361539" cy="12970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38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19622"/>
            <a:ext cx="6022803" cy="277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 ． ． ． ． ． ． ． ． ． ． ． ．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03~08</a:t>
            </a: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 ． ． ． ． ． ． ． ． ． ． ． ．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09~16</a:t>
            </a: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三、視覺發想． ． ． ． ． ． ． ． ． ． ． ． ．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17~19</a:t>
            </a: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 ． ． ． ． ． ． ． ． ． ． ． ．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20~28</a:t>
            </a: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五、後續展開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 ． ． ． ． ． ． ． ． ． ． ． ．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29~31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018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、介面呈現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20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203132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Sitemap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視覺、版面及文字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18983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221597" y="26555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1221597" y="30619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1221597" y="3472465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1221597" y="386789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99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516724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55576" y="915566"/>
            <a:ext cx="3358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Sitemap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6788" y="1637476"/>
            <a:ext cx="363112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入口介面之設計圍繞專題精神：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滿足客群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規劃需求→</a:t>
            </a:r>
            <a:r>
              <a:rPr lang="zh-TW" altLang="en-US" sz="14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評價透明化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吸引客群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規劃意願→</a:t>
            </a:r>
            <a:r>
              <a:rPr lang="zh-TW" altLang="en-US" sz="14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優勢聚焦</a:t>
            </a:r>
            <a:endParaRPr lang="en-US" altLang="zh-TW" sz="14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快速媒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合上述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兩者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→</a:t>
            </a:r>
            <a:r>
              <a:rPr lang="zh-TW" altLang="en-US" sz="14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顯示流程的人性化</a:t>
            </a:r>
            <a:endParaRPr lang="en-US" altLang="zh-TW" sz="14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sitemap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如圖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21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433641" y="4803998"/>
            <a:ext cx="2954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Sitemap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初版（針對首頁）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 descr="C:\Users\win\Desktop\網頁設計專題-Travelbee\Sitemap\Sitemap_V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690" y="483354"/>
            <a:ext cx="4265155" cy="43103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38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516724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95" name="Picture 3" descr="C:\Users\win\Desktop\網頁設計專題-Travelbee\wirefram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769" y="406024"/>
            <a:ext cx="2046928" cy="43396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/>
          <p:cNvSpPr/>
          <p:nvPr/>
        </p:nvSpPr>
        <p:spPr>
          <a:xfrm>
            <a:off x="4867769" y="2067694"/>
            <a:ext cx="2046928" cy="2430190"/>
          </a:xfrm>
          <a:prstGeom prst="rect">
            <a:avLst/>
          </a:prstGeom>
          <a:solidFill>
            <a:schemeClr val="accent6">
              <a:lumMod val="7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867769" y="769720"/>
            <a:ext cx="2046928" cy="1297974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4867769" y="582398"/>
            <a:ext cx="2046928" cy="187322"/>
          </a:xfrm>
          <a:prstGeom prst="rect">
            <a:avLst/>
          </a:prstGeom>
          <a:solidFill>
            <a:srgbClr val="0070C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867769" y="367590"/>
            <a:ext cx="2046928" cy="221510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95462" y="769720"/>
            <a:ext cx="445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ireframe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（初版）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22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8196" name="Picture 4" descr="C:\Users\win\Desktop\網頁設計專題-Travelbee\wireframe灰階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68" y="406024"/>
            <a:ext cx="2046928" cy="43396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5004048" y="4783155"/>
            <a:ext cx="1813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935473" y="4783155"/>
            <a:ext cx="2173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灰階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4989766" y="369441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4989766" y="808712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989766" y="2036876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6389839" y="4472575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4896939" y="48351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/>
          <p:cNvCxnSpPr/>
          <p:nvPr/>
        </p:nvCxnSpPr>
        <p:spPr>
          <a:xfrm>
            <a:off x="4572000" y="50637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4129112" y="40771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4896939" y="66639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572000" y="68925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3923928" y="59059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主要導覽列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4896939" y="158460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接點 39"/>
          <p:cNvCxnSpPr/>
          <p:nvPr/>
        </p:nvCxnSpPr>
        <p:spPr>
          <a:xfrm>
            <a:off x="4572000" y="160746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3923928" y="150880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主要資訊列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4896939" y="268569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接點 42"/>
          <p:cNvCxnSpPr/>
          <p:nvPr/>
        </p:nvCxnSpPr>
        <p:spPr>
          <a:xfrm>
            <a:off x="4572000" y="270855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3923928" y="260989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次要資訊列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4896939" y="459069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接點 45"/>
          <p:cNvCxnSpPr/>
          <p:nvPr/>
        </p:nvCxnSpPr>
        <p:spPr>
          <a:xfrm>
            <a:off x="4572000" y="461355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923928" y="451489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次要導覽列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67769" y="4516805"/>
            <a:ext cx="2046928" cy="215185"/>
          </a:xfrm>
          <a:prstGeom prst="rect">
            <a:avLst/>
          </a:prstGeom>
          <a:solidFill>
            <a:srgbClr val="0070C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/>
          <p:cNvSpPr txBox="1"/>
          <p:nvPr/>
        </p:nvSpPr>
        <p:spPr>
          <a:xfrm>
            <a:off x="899592" y="1347614"/>
            <a:ext cx="25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所示）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3" name="群組 62"/>
          <p:cNvGrpSpPr/>
          <p:nvPr/>
        </p:nvGrpSpPr>
        <p:grpSpPr>
          <a:xfrm>
            <a:off x="1043608" y="1850737"/>
            <a:ext cx="2109910" cy="2305189"/>
            <a:chOff x="1043608" y="1741893"/>
            <a:chExt cx="2109910" cy="2305189"/>
          </a:xfrm>
        </p:grpSpPr>
        <p:grpSp>
          <p:nvGrpSpPr>
            <p:cNvPr id="62" name="群組 61"/>
            <p:cNvGrpSpPr/>
            <p:nvPr/>
          </p:nvGrpSpPr>
          <p:grpSpPr>
            <a:xfrm>
              <a:off x="1043608" y="1741893"/>
              <a:ext cx="1988082" cy="416396"/>
              <a:chOff x="1043608" y="1652712"/>
              <a:chExt cx="1988082" cy="416396"/>
            </a:xfrm>
          </p:grpSpPr>
          <p:sp>
            <p:nvSpPr>
              <p:cNvPr id="18" name="橢圓 17"/>
              <p:cNvSpPr/>
              <p:nvPr/>
            </p:nvSpPr>
            <p:spPr>
              <a:xfrm>
                <a:off x="1043608" y="1741893"/>
                <a:ext cx="283769" cy="283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zh-TW" altLang="en-US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>
                <a:off x="1327377" y="1652712"/>
                <a:ext cx="1704313" cy="416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網站名稱及</a:t>
                </a:r>
                <a:r>
                  <a:rPr lang="en-US" altLang="zh-TW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Logo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3" name="群組 52"/>
            <p:cNvGrpSpPr/>
            <p:nvPr/>
          </p:nvGrpSpPr>
          <p:grpSpPr>
            <a:xfrm>
              <a:off x="1043608" y="2341311"/>
              <a:ext cx="1699541" cy="416396"/>
              <a:chOff x="826539" y="1419622"/>
              <a:chExt cx="1699541" cy="416396"/>
            </a:xfrm>
          </p:grpSpPr>
          <p:sp>
            <p:nvSpPr>
              <p:cNvPr id="54" name="橢圓 53"/>
              <p:cNvSpPr/>
              <p:nvPr/>
            </p:nvSpPr>
            <p:spPr>
              <a:xfrm>
                <a:off x="826539" y="1508803"/>
                <a:ext cx="283769" cy="283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zh-TW" altLang="en-US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文字方塊 54"/>
              <p:cNvSpPr txBox="1"/>
              <p:nvPr/>
            </p:nvSpPr>
            <p:spPr>
              <a:xfrm>
                <a:off x="1110308" y="1419622"/>
                <a:ext cx="1415772" cy="416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</a:t>
                </a: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視覺形象圖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5" name="群組 34"/>
            <p:cNvGrpSpPr/>
            <p:nvPr/>
          </p:nvGrpSpPr>
          <p:grpSpPr>
            <a:xfrm>
              <a:off x="1043608" y="2940729"/>
              <a:ext cx="1904726" cy="461665"/>
              <a:chOff x="1043608" y="2909755"/>
              <a:chExt cx="1904726" cy="461665"/>
            </a:xfrm>
          </p:grpSpPr>
          <p:sp>
            <p:nvSpPr>
              <p:cNvPr id="57" name="橢圓 56"/>
              <p:cNvSpPr/>
              <p:nvPr/>
            </p:nvSpPr>
            <p:spPr>
              <a:xfrm>
                <a:off x="1043608" y="2998936"/>
                <a:ext cx="283769" cy="283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zh-TW" altLang="en-US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1327377" y="2909755"/>
                <a:ext cx="16209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使用者教學資訊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2" name="群組 51"/>
            <p:cNvGrpSpPr/>
            <p:nvPr/>
          </p:nvGrpSpPr>
          <p:grpSpPr>
            <a:xfrm>
              <a:off x="1043608" y="3585417"/>
              <a:ext cx="2109910" cy="461665"/>
              <a:chOff x="1043608" y="3637888"/>
              <a:chExt cx="2109910" cy="461665"/>
            </a:xfrm>
          </p:grpSpPr>
          <p:sp>
            <p:nvSpPr>
              <p:cNvPr id="59" name="橢圓 58"/>
              <p:cNvSpPr/>
              <p:nvPr/>
            </p:nvSpPr>
            <p:spPr>
              <a:xfrm>
                <a:off x="1043608" y="3727069"/>
                <a:ext cx="283769" cy="283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zh-TW" altLang="en-US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1327377" y="3637888"/>
                <a:ext cx="18261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社群網站連結</a:t>
                </a:r>
                <a:r>
                  <a:rPr lang="en-US" altLang="zh-TW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icon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61" name="橢圓 60"/>
          <p:cNvSpPr/>
          <p:nvPr/>
        </p:nvSpPr>
        <p:spPr>
          <a:xfrm>
            <a:off x="6345011" y="407713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15616" y="769720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視覺、版面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86828" y="1491630"/>
            <a:ext cx="353173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色彩：如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視覺稿：如圖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版面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1280*5207px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115px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60px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Gutters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30px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文字：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字體：微軟正黑體；標題以粗體表示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字級：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35pt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5pt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20pt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三種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為主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23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5004048" y="1987811"/>
            <a:ext cx="2037230" cy="3176227"/>
            <a:chOff x="4186315" y="1987811"/>
            <a:chExt cx="2037230" cy="3176227"/>
          </a:xfrm>
        </p:grpSpPr>
        <p:sp>
          <p:nvSpPr>
            <p:cNvPr id="17" name="文字方塊 16"/>
            <p:cNvSpPr txBox="1"/>
            <p:nvPr/>
          </p:nvSpPr>
          <p:spPr>
            <a:xfrm>
              <a:off x="4574370" y="4856261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▲圖</a:t>
              </a:r>
              <a:r>
                <a:rPr lang="en-US" altLang="zh-TW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12</a:t>
              </a:r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、配色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8199" name="Picture 7" descr="C:\Users\win\Desktop\網頁設計專題-Travelbee\色票圖\002-0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6315" y="1987811"/>
              <a:ext cx="2037230" cy="285612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文字方塊 15"/>
          <p:cNvSpPr txBox="1"/>
          <p:nvPr/>
        </p:nvSpPr>
        <p:spPr>
          <a:xfrm>
            <a:off x="7041278" y="4856261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、視覺稿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 descr="C:\Users\win\Desktop\網頁設計專題-Travelbee\視覺稿V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90488"/>
            <a:ext cx="1173483" cy="476577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4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31081" y="1131590"/>
            <a:ext cx="3724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首、導覽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　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與主資訊欄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24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 descr="C:\Users\win\Desktop\網頁設計專題-Travelbee\視覺稿V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49"/>
          <a:stretch/>
        </p:blipFill>
        <p:spPr bwMode="auto">
          <a:xfrm>
            <a:off x="4499992" y="825569"/>
            <a:ext cx="4451993" cy="35836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5292080" y="4422735"/>
            <a:ext cx="2904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、頁首、導覽列與主資訊欄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92813" y="2139702"/>
            <a:ext cx="3416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頁首：主要作品牌識別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導覽列：網站主要功能引導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   （可下拉選單）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欄：主視覺圖、廣告及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   活動資訊（可浮動）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800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17233" y="87630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使用教學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25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 descr="C:\Users\win\Desktop\網頁設計專題-Travelbee\視覺稿V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4" b="53321"/>
          <a:stretch/>
        </p:blipFill>
        <p:spPr bwMode="auto">
          <a:xfrm>
            <a:off x="4890237" y="483518"/>
            <a:ext cx="3843260" cy="41874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5808226" y="4728756"/>
            <a:ext cx="2186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、簡易教學之區塊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178965" y="1740396"/>
            <a:ext cx="34676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用途：吸引新客戶了解流程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  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（顯示流程的人性化）</a:t>
            </a:r>
            <a:endParaRPr lang="en-US" altLang="zh-TW" sz="16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按下「立刻開始使用」後進入的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　  頁面，會有更詳細的使用說明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710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17233" y="876300"/>
            <a:ext cx="3212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26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 descr="C:\Users\win\Desktop\網頁設計專題-Travelbee\視覺稿V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5" b="25080"/>
          <a:stretch/>
        </p:blipFill>
        <p:spPr bwMode="auto">
          <a:xfrm>
            <a:off x="4890237" y="569227"/>
            <a:ext cx="3843260" cy="40560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5808226" y="4728756"/>
            <a:ext cx="2140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、尋找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之區塊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178965" y="1740396"/>
            <a:ext cx="331212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用途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讓客戶觀看本專題網站之規劃評價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（評價透明化）</a:t>
            </a:r>
            <a:endParaRPr lang="en-US" altLang="zh-TW" sz="12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供客戶直接指定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來規劃行程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評價欄可滑動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點選「條件搜尋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」按鈕後，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  會進入可以條件搜尋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之頁面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53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27584" y="900465"/>
            <a:ext cx="3905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成為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及頁尾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27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457812" y="4712245"/>
            <a:ext cx="2678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、成為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之區塊與頁尾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62941" y="1764561"/>
            <a:ext cx="34980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本區塊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用途：成為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優勢聚焦</a:t>
            </a:r>
            <a:endParaRPr lang="en-US" altLang="zh-TW" sz="1600" u="sng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點選「馬上成為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！」按鈕後，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　會進入資訊更詳細之頁面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頁尾：網站次要資訊引導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C:\Users\win\Desktop\網頁設計專題-Travelbee\視覺稿V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90" b="1"/>
          <a:stretch/>
        </p:blipFill>
        <p:spPr bwMode="auto">
          <a:xfrm>
            <a:off x="4817222" y="627534"/>
            <a:ext cx="3960119" cy="40062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8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27584" y="900465"/>
            <a:ext cx="4863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（目前版本）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28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313180" y="3291830"/>
            <a:ext cx="4496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hlinkClick r:id="rId3"/>
              </a:rPr>
              <a:t>https://yuhewa.github.io/project_travel_bee/</a:t>
            </a:r>
            <a:endParaRPr lang="zh-TW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1" name="Picture 3" descr="C:\Users\win\Desktop\網頁設計專題-Travelbee\Logo\LOGO_header_02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993" y="1851670"/>
            <a:ext cx="1835246" cy="13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93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五、後續展開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29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2529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延伸議題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Minor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期末目標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Major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6705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221597" y="2640139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99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3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1107996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問卷調查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專題精神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109236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221597" y="26555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1221597" y="30619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27584" y="769720"/>
            <a:ext cx="4507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五、後續展開：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延伸議題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Minor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98796" y="1491630"/>
            <a:ext cx="74526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本專題尚在前瞻構想階段，後續尚有一些可延伸探討的議題：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合法性：此種網路交易過程是否符合法規？若尚且不符合，應該如何修正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加入門檻：「成為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的條件」要設定哪些門檻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  要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如何兼顧「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的質量」以及「可滿足整體需求的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總量」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費用規則：前期費、後期費及修改費的訂定權力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分配比例，如何訂定較為恰當？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30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275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27584" y="769720"/>
            <a:ext cx="4520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五、後續展開：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期末目標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Major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98796" y="1386517"/>
            <a:ext cx="3589444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本專題期末有以下主要目標：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網頁呈現優化：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85850" lvl="2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響應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式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Desktop-First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85850" lvl="2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功能：漢堡選單、搜尋欄、浮動欄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85850" lvl="2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視覺優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化：字體大小及圖片大小等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嘗試寫出第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個及第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組內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交互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學習計畫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31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26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32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3635896" y="1526044"/>
            <a:ext cx="1800200" cy="1800200"/>
          </a:xfrm>
          <a:prstGeom prst="ellipse">
            <a:avLst/>
          </a:prstGeom>
          <a:noFill/>
          <a:ln w="127000">
            <a:solidFill>
              <a:srgbClr val="7DD5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42" name="Picture 2" descr="C:\Users\win\Desktop\網頁設計專題-Travelbee\logo\LOGO_bee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378" y="1901475"/>
            <a:ext cx="1011237" cy="10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3753570" y="3507854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Thanks!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20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71673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現代生活水準提高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旅遊業的崛起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速食主義的現今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將「規劃旅遊行程的工作」交給他人，也許能成為不錯的新選擇？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4</a:t>
            </a:fld>
            <a:endParaRPr lang="zh-TW" altLang="en-US" dirty="0"/>
          </a:p>
        </p:txBody>
      </p:sp>
      <p:pic>
        <p:nvPicPr>
          <p:cNvPr id="3074" name="Picture 2" descr="C:\Users\win\Desktop\網頁設計專題-Travelbee\PPT\noun_Travel_1748450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8"/>
          <a:stretch/>
        </p:blipFill>
        <p:spPr bwMode="auto">
          <a:xfrm>
            <a:off x="6732240" y="1707654"/>
            <a:ext cx="1505930" cy="129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33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23855" y="769720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問卷調查（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95067" y="1491630"/>
            <a:ext cx="347402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用以蒐集現代人出遊相關數據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（參考圖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及圖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受測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者共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163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男女比約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5:4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88.7%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受測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者為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年齡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19~25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歲之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青年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5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104" name="Picture 8" descr="C:\Users\win\Desktop\網頁設計專題-Travelbee\PPT\15873135569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598" y="872713"/>
            <a:ext cx="3617257" cy="16798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win\Desktop\網頁設計專題-Travelbee\PPT\158731357457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83" y="2880023"/>
            <a:ext cx="3597984" cy="1650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657731" y="4641818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、年齡分布圓餅圖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657731" y="2533618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、性別分布圓餅圖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096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win\Desktop\網頁設計專題-Travelbee\PPT\15873136037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79" y="2961381"/>
            <a:ext cx="3551906" cy="153800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55576" y="769720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問卷調查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6788" y="1491630"/>
            <a:ext cx="338586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67.4%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的受測者，出遊頻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en-US" altLang="zh-TW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16~30</a:t>
            </a:r>
            <a:r>
              <a:rPr lang="zh-TW" altLang="en-US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天至少出遊</a:t>
            </a:r>
            <a:r>
              <a:rPr lang="en-US" altLang="zh-TW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  <a:r>
              <a:rPr lang="zh-TW" altLang="en-US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</a:t>
            </a:r>
            <a:endParaRPr lang="en-US" altLang="zh-TW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（參考圖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將近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受測者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，會想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</a:t>
            </a:r>
            <a:r>
              <a:rPr lang="zh-TW" altLang="en-US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由他人</a:t>
            </a:r>
            <a:r>
              <a:rPr lang="zh-TW" altLang="en-US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規劃旅遊行程</a:t>
            </a:r>
            <a:endParaRPr lang="en-US" altLang="zh-TW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6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46" name="Picture 2" descr="C:\Users\win\Desktop\網頁設計專題-Travelbee\PPT\158731359226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319" y="891269"/>
            <a:ext cx="3649466" cy="16576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5439340" y="4568229"/>
            <a:ext cx="2441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、資訊取得管道長條圖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439340" y="2552005"/>
            <a:ext cx="2441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、出遊頻度分布圓餅圖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42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55576" y="769720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問卷調查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7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131840" y="4401569"/>
            <a:ext cx="2441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、資訊取得管道長條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913523" y="1347614"/>
            <a:ext cx="7002463" cy="3032125"/>
            <a:chOff x="913523" y="4011910"/>
            <a:chExt cx="7002463" cy="3032125"/>
          </a:xfrm>
        </p:grpSpPr>
        <p:pic>
          <p:nvPicPr>
            <p:cNvPr id="1026" name="Picture 2" descr="C:\Users\win\Desktop\網頁設計專題-Travelbee\PPT\158731360372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23" y="4011910"/>
              <a:ext cx="7002463" cy="303212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1763688" y="5381530"/>
              <a:ext cx="4248472" cy="156983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15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336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專題精神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755847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綜前所述，本專題網站有以下目標：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吸引並滿足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將出遊行程交由他人規劃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的需求（節省客戶的規劃時間）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吸引「幫別人規劃行程，同時賺取外快」的意願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於本專題網站上，媒合上述兩者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8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26" name="Picture 2" descr="C:\Users\win\Desktop\網頁設計專題-Travelbee\PPT\noun_Idea_247517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3"/>
          <a:stretch/>
        </p:blipFill>
        <p:spPr bwMode="auto">
          <a:xfrm>
            <a:off x="6752578" y="871042"/>
            <a:ext cx="1449184" cy="12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00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、內容方針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9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1800493" cy="872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5W1H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使用情境流程圖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67420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221597" y="264375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53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</TotalTime>
  <Words>1309</Words>
  <Application>Microsoft Office PowerPoint</Application>
  <PresentationFormat>如螢幕大小 (16:9)</PresentationFormat>
  <Paragraphs>231</Paragraphs>
  <Slides>32</Slides>
  <Notes>8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3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</dc:creator>
  <cp:lastModifiedBy>win</cp:lastModifiedBy>
  <cp:revision>202</cp:revision>
  <dcterms:created xsi:type="dcterms:W3CDTF">2020-04-19T13:37:35Z</dcterms:created>
  <dcterms:modified xsi:type="dcterms:W3CDTF">2020-04-29T13:25:34Z</dcterms:modified>
</cp:coreProperties>
</file>